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72" r:id="rId5"/>
    <p:sldId id="279" r:id="rId6"/>
    <p:sldId id="258" r:id="rId7"/>
    <p:sldId id="267" r:id="rId8"/>
    <p:sldId id="273" r:id="rId9"/>
    <p:sldId id="280" r:id="rId10"/>
    <p:sldId id="259" r:id="rId11"/>
    <p:sldId id="266" r:id="rId12"/>
    <p:sldId id="274" r:id="rId13"/>
    <p:sldId id="281" r:id="rId14"/>
    <p:sldId id="260" r:id="rId15"/>
    <p:sldId id="264" r:id="rId16"/>
    <p:sldId id="275" r:id="rId17"/>
    <p:sldId id="282" r:id="rId18"/>
    <p:sldId id="261" r:id="rId19"/>
    <p:sldId id="268" r:id="rId20"/>
    <p:sldId id="276" r:id="rId21"/>
    <p:sldId id="283" r:id="rId22"/>
    <p:sldId id="262" r:id="rId23"/>
    <p:sldId id="270" r:id="rId24"/>
    <p:sldId id="271" r:id="rId25"/>
    <p:sldId id="277" r:id="rId26"/>
    <p:sldId id="278" r:id="rId27"/>
    <p:sldId id="284" r:id="rId28"/>
    <p:sldId id="28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AD691-7186-4A90-ADF1-3F00AE5822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C1C179-0C25-4E72-8B2C-EFEB6CFF4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14F87-82EA-4FBE-9EFD-7FB39647C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DE48A-CD3F-4327-ACB8-3BBFF8D1C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64542-A5AE-4C98-AAF0-5267455C3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05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676CB-6ADD-4E96-BC15-A3D9C8014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6AD008-45C9-459B-963C-10D02286A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90758-C9FE-4591-8F48-ADD6E195C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C5AFC-2B63-40B6-93D7-3BECDC91D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6512B-DFC0-4F47-8616-664B3CAF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43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BB82DC-EDB0-4596-9864-19735062A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1E8EC5-CDC4-4A52-8D33-0A8ABA863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DA718-BAB7-4391-B2D0-5419CA14E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78543-0D08-46C7-9147-55D0F06B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80BD4-A8D2-496D-9300-3CBE2E3CA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325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FAA7-ADAA-43FD-AAD1-827643C13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0041F-631F-43E0-83D5-F49BF3F79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C0086-197B-44EE-A69B-ED005665C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6648E-7273-4D7F-AB41-B8C46DDE5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112DC-3215-4F24-8BE9-E4E0FB86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1159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529C6-8CDC-4137-BB93-849363861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507621-C7C8-4A31-9858-4BBE22FD8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9C22F-D987-4F43-B990-E26094E7C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EC0B6-3A7F-450B-806D-D70EF9F3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8BB2D-36A2-4891-8FE4-972753B49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89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9E3FD-25AC-4632-86E7-896B1CF2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A58CD-97E8-4E7C-9D61-FA57367847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5145A-4C6E-47AF-B8EB-367828573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332B9-AD68-44A8-BF0D-1F54F718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F8BDE9-F1A2-40D2-A2D9-B62EA59C9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6A729-AFB8-4E94-BCF4-7552015CF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9195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2174D-2FF8-42CD-911C-9617825BD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1B07D-5B71-4BCA-A129-3771B6B33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A6CBD-2581-4009-B80F-6A20D03EC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1229E3-7ACB-45B6-94FD-6906BF724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E4B46B-D60D-4D91-9EE7-98064F313E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44B488-3000-4D83-AD16-B82D2465E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611782-E5BA-4923-924F-BEC385300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D96D11-239A-49FC-AF51-E68549DCD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9298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A0F89-00A4-4167-BD6E-D14E8E46A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9A551F-E4DD-448B-A392-530862FB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BC3AD-900F-4E6F-AF93-3401426BD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D3B9F5-79E8-4987-B416-E2FB29EBB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589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7F3292-B43C-460D-9139-F72F28A6E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8C1A6A-A85A-47E2-9F55-6CE8B3A33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7CD5C-B458-4E5B-B956-C8F7B960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296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87C2E-AA7F-4F07-893B-D64FAC63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D5F01-FFEF-4986-B311-52A461501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9C312B-5258-4D32-AF51-66839E12DA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33FD2-DA8F-42B8-8523-B88CF94BD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330D5B-3722-4AB4-B2FC-910D3906F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FD413-B583-4175-8C47-78D57C7A6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606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595A5-241C-45E1-972C-EB0757EEF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37BF8-87A3-40D6-92F2-A1EF116EA5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48827-15E9-46A7-BB96-1ECA07395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F2A7B1-E8C6-4835-ABDB-152F633E9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55A7C6-7F4F-40DE-AEDB-EE7504AD3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A913AD-DA3A-49C2-9E74-E60F9D4F4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290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80153D-D8F8-4B0B-BCB6-AD53EE280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0C9FB-16A9-4DB9-82FF-F1506444B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05CAB-D99A-426B-BFC2-F3C206BFC5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F090A-9EED-405D-B430-A58D9EC0C248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88006-A2E7-4FF1-905E-45F9F386D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CBAEC-96B9-4CF7-A12B-409CD01C3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760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E032E-3031-437E-AFDD-1D7527B95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/>
              <a:t>LAPD Dataset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EA15EA-DB49-456F-929B-2FE4F4CCA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Wanjun Gu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152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C57BL/6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D713297-7DF9-4518-87CD-4D66F0B541E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72622" y="2974823"/>
          <a:ext cx="9391656" cy="3067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7329">
                  <a:extLst>
                    <a:ext uri="{9D8B030D-6E8A-4147-A177-3AD203B41FA5}">
                      <a16:colId xmlns:a16="http://schemas.microsoft.com/office/drawing/2014/main" val="1648200578"/>
                    </a:ext>
                  </a:extLst>
                </a:gridCol>
                <a:gridCol w="1991679">
                  <a:extLst>
                    <a:ext uri="{9D8B030D-6E8A-4147-A177-3AD203B41FA5}">
                      <a16:colId xmlns:a16="http://schemas.microsoft.com/office/drawing/2014/main" val="2175327317"/>
                    </a:ext>
                  </a:extLst>
                </a:gridCol>
                <a:gridCol w="1753554">
                  <a:extLst>
                    <a:ext uri="{9D8B030D-6E8A-4147-A177-3AD203B41FA5}">
                      <a16:colId xmlns:a16="http://schemas.microsoft.com/office/drawing/2014/main" val="2125822714"/>
                    </a:ext>
                  </a:extLst>
                </a:gridCol>
                <a:gridCol w="1663065">
                  <a:extLst>
                    <a:ext uri="{9D8B030D-6E8A-4147-A177-3AD203B41FA5}">
                      <a16:colId xmlns:a16="http://schemas.microsoft.com/office/drawing/2014/main" val="3429653155"/>
                    </a:ext>
                  </a:extLst>
                </a:gridCol>
                <a:gridCol w="2506029">
                  <a:extLst>
                    <a:ext uri="{9D8B030D-6E8A-4147-A177-3AD203B41FA5}">
                      <a16:colId xmlns:a16="http://schemas.microsoft.com/office/drawing/2014/main" val="1225326977"/>
                    </a:ext>
                  </a:extLst>
                </a:gridCol>
              </a:tblGrid>
              <a:tr h="114414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66684000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m08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423733976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m07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24.1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472471032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015978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66745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fruit&#10;&#10;Description automatically generated">
            <a:extLst>
              <a:ext uri="{FF2B5EF4-FFF2-40B4-BE49-F238E27FC236}">
                <a16:creationId xmlns:a16="http://schemas.microsoft.com/office/drawing/2014/main" id="{9AD014AD-8931-4A6D-83EC-1DD39A795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632" y="321734"/>
            <a:ext cx="3925904" cy="2905170"/>
          </a:xfrm>
          <a:prstGeom prst="rect">
            <a:avLst/>
          </a:prstGeom>
        </p:spPr>
      </p:pic>
      <p:pic>
        <p:nvPicPr>
          <p:cNvPr id="7" name="Picture 6" descr="A picture containing tree, sky, table, indoor&#10;&#10;Description automatically generated">
            <a:extLst>
              <a:ext uri="{FF2B5EF4-FFF2-40B4-BE49-F238E27FC236}">
                <a16:creationId xmlns:a16="http://schemas.microsoft.com/office/drawing/2014/main" id="{652A133D-93E7-4CF6-A6F4-1A20D6BC53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91" y="3631096"/>
            <a:ext cx="3794584" cy="276056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tomato&#10;&#10;Description automatically generated">
            <a:extLst>
              <a:ext uri="{FF2B5EF4-FFF2-40B4-BE49-F238E27FC236}">
                <a16:creationId xmlns:a16="http://schemas.microsoft.com/office/drawing/2014/main" id="{D02B38AC-7D17-4B09-9679-F44395CB8E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328442"/>
            <a:ext cx="5426764" cy="405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332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64C3B1B-D78C-4496-82DD-3C4AB59A6218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824956"/>
          <a:ext cx="10905071" cy="5208097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162671">
                  <a:extLst>
                    <a:ext uri="{9D8B030D-6E8A-4147-A177-3AD203B41FA5}">
                      <a16:colId xmlns:a16="http://schemas.microsoft.com/office/drawing/2014/main" val="645232392"/>
                    </a:ext>
                  </a:extLst>
                </a:gridCol>
                <a:gridCol w="1214879">
                  <a:extLst>
                    <a:ext uri="{9D8B030D-6E8A-4147-A177-3AD203B41FA5}">
                      <a16:colId xmlns:a16="http://schemas.microsoft.com/office/drawing/2014/main" val="2256944362"/>
                    </a:ext>
                  </a:extLst>
                </a:gridCol>
                <a:gridCol w="756087">
                  <a:extLst>
                    <a:ext uri="{9D8B030D-6E8A-4147-A177-3AD203B41FA5}">
                      <a16:colId xmlns:a16="http://schemas.microsoft.com/office/drawing/2014/main" val="1750670870"/>
                    </a:ext>
                  </a:extLst>
                </a:gridCol>
                <a:gridCol w="1331946">
                  <a:extLst>
                    <a:ext uri="{9D8B030D-6E8A-4147-A177-3AD203B41FA5}">
                      <a16:colId xmlns:a16="http://schemas.microsoft.com/office/drawing/2014/main" val="3542379179"/>
                    </a:ext>
                  </a:extLst>
                </a:gridCol>
                <a:gridCol w="691843">
                  <a:extLst>
                    <a:ext uri="{9D8B030D-6E8A-4147-A177-3AD203B41FA5}">
                      <a16:colId xmlns:a16="http://schemas.microsoft.com/office/drawing/2014/main" val="3714654845"/>
                    </a:ext>
                  </a:extLst>
                </a:gridCol>
                <a:gridCol w="1686462">
                  <a:extLst>
                    <a:ext uri="{9D8B030D-6E8A-4147-A177-3AD203B41FA5}">
                      <a16:colId xmlns:a16="http://schemas.microsoft.com/office/drawing/2014/main" val="2232385051"/>
                    </a:ext>
                  </a:extLst>
                </a:gridCol>
                <a:gridCol w="764368">
                  <a:extLst>
                    <a:ext uri="{9D8B030D-6E8A-4147-A177-3AD203B41FA5}">
                      <a16:colId xmlns:a16="http://schemas.microsoft.com/office/drawing/2014/main" val="1265941631"/>
                    </a:ext>
                  </a:extLst>
                </a:gridCol>
                <a:gridCol w="734673">
                  <a:extLst>
                    <a:ext uri="{9D8B030D-6E8A-4147-A177-3AD203B41FA5}">
                      <a16:colId xmlns:a16="http://schemas.microsoft.com/office/drawing/2014/main" val="1212293375"/>
                    </a:ext>
                  </a:extLst>
                </a:gridCol>
                <a:gridCol w="756087">
                  <a:extLst>
                    <a:ext uri="{9D8B030D-6E8A-4147-A177-3AD203B41FA5}">
                      <a16:colId xmlns:a16="http://schemas.microsoft.com/office/drawing/2014/main" val="2000567343"/>
                    </a:ext>
                  </a:extLst>
                </a:gridCol>
                <a:gridCol w="806055">
                  <a:extLst>
                    <a:ext uri="{9D8B030D-6E8A-4147-A177-3AD203B41FA5}">
                      <a16:colId xmlns:a16="http://schemas.microsoft.com/office/drawing/2014/main" val="1755322649"/>
                    </a:ext>
                  </a:extLst>
                </a:gridCol>
              </a:tblGrid>
              <a:tr h="7181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Sample Name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in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 std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out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out std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Respiratory Rate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Max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Min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std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Time Span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327574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m07_Ventilation_Pre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162.5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57.7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272.3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317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7088595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m07_Ventilation_Post1</a:t>
                      </a:r>
                    </a:p>
                  </a:txBody>
                  <a:tcPr marL="205582" marR="123349" marT="123349" marB="12334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119.1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45.5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218.9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0294385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m07_Ventilation_Post2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125.3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47.9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224.6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6664789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m08_Ventilation_Pre</a:t>
                      </a:r>
                    </a:p>
                  </a:txBody>
                  <a:tcPr marL="205582" marR="123349" marT="123349" marB="12334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164.7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57.8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240.6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377220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m08_Ventilation_Post1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133.9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51.4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210.6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60512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m08_Ventilation_Post2</a:t>
                      </a:r>
                    </a:p>
                  </a:txBody>
                  <a:tcPr marL="205582" marR="123349" marT="123349" marB="12334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131.3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51.3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9.5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750940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m14_Ventilation_Pre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178.5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57.2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259.2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267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871353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m14_Ventilation_Post1</a:t>
                      </a:r>
                    </a:p>
                  </a:txBody>
                  <a:tcPr marL="205582" marR="123349" marT="123349" marB="12334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162.6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56.5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253.3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258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029536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m14_Ventilation_Post2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135.6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50.3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215.3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227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9980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8118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86EB28-822F-40F9-8EAB-AFFD53B2B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11" y="321734"/>
            <a:ext cx="5164746" cy="29051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F24A55-A8DC-4EAA-A228-3B3130232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22139E-8914-432D-A145-28349B9317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830418"/>
            <a:ext cx="5426764" cy="305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95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CD-1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35D14FC-8269-48D3-B87F-1386F2B1D37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16356" y="2905672"/>
          <a:ext cx="11304189" cy="3206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9003">
                  <a:extLst>
                    <a:ext uri="{9D8B030D-6E8A-4147-A177-3AD203B41FA5}">
                      <a16:colId xmlns:a16="http://schemas.microsoft.com/office/drawing/2014/main" val="844465588"/>
                    </a:ext>
                  </a:extLst>
                </a:gridCol>
                <a:gridCol w="1983771">
                  <a:extLst>
                    <a:ext uri="{9D8B030D-6E8A-4147-A177-3AD203B41FA5}">
                      <a16:colId xmlns:a16="http://schemas.microsoft.com/office/drawing/2014/main" val="4129758494"/>
                    </a:ext>
                  </a:extLst>
                </a:gridCol>
                <a:gridCol w="2019324">
                  <a:extLst>
                    <a:ext uri="{9D8B030D-6E8A-4147-A177-3AD203B41FA5}">
                      <a16:colId xmlns:a16="http://schemas.microsoft.com/office/drawing/2014/main" val="601231979"/>
                    </a:ext>
                  </a:extLst>
                </a:gridCol>
                <a:gridCol w="1967715">
                  <a:extLst>
                    <a:ext uri="{9D8B030D-6E8A-4147-A177-3AD203B41FA5}">
                      <a16:colId xmlns:a16="http://schemas.microsoft.com/office/drawing/2014/main" val="301762324"/>
                    </a:ext>
                  </a:extLst>
                </a:gridCol>
                <a:gridCol w="3074376">
                  <a:extLst>
                    <a:ext uri="{9D8B030D-6E8A-4147-A177-3AD203B41FA5}">
                      <a16:colId xmlns:a16="http://schemas.microsoft.com/office/drawing/2014/main" val="1569773873"/>
                    </a:ext>
                  </a:extLst>
                </a:gridCol>
              </a:tblGrid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844519108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 dirty="0">
                          <a:effectLst/>
                        </a:rPr>
                        <a:t>CD-1</a:t>
                      </a:r>
                      <a:endParaRPr lang="en-US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24.5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395871277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m13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CD-1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943156515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CD-1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24.4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059113365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m05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CD-1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N/A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 dirty="0">
                          <a:effectLst/>
                        </a:rPr>
                        <a:t>1</a:t>
                      </a:r>
                      <a:endParaRPr lang="en-US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719924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88254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fruit&#10;&#10;Description automatically generated">
            <a:extLst>
              <a:ext uri="{FF2B5EF4-FFF2-40B4-BE49-F238E27FC236}">
                <a16:creationId xmlns:a16="http://schemas.microsoft.com/office/drawing/2014/main" id="{637B33A4-D988-4DBD-A915-62FF1770F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105" y="321734"/>
            <a:ext cx="4034958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indoor&#10;&#10;Description automatically generated">
            <a:extLst>
              <a:ext uri="{FF2B5EF4-FFF2-40B4-BE49-F238E27FC236}">
                <a16:creationId xmlns:a16="http://schemas.microsoft.com/office/drawing/2014/main" id="{5616119E-0653-4805-ADC1-29DA381B2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622" y="321734"/>
            <a:ext cx="3521418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fruit&#10;&#10;Description automatically generated">
            <a:extLst>
              <a:ext uri="{FF2B5EF4-FFF2-40B4-BE49-F238E27FC236}">
                <a16:creationId xmlns:a16="http://schemas.microsoft.com/office/drawing/2014/main" id="{68D0DE3E-2D39-45F7-A606-416C043EF1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760" y="3631096"/>
            <a:ext cx="4059646" cy="2760560"/>
          </a:xfrm>
          <a:prstGeom prst="rect">
            <a:avLst/>
          </a:prstGeom>
        </p:spPr>
      </p:pic>
      <p:pic>
        <p:nvPicPr>
          <p:cNvPr id="9" name="Picture 8" descr="A close up of a fruit&#10;&#10;Description automatically generated">
            <a:extLst>
              <a:ext uri="{FF2B5EF4-FFF2-40B4-BE49-F238E27FC236}">
                <a16:creationId xmlns:a16="http://schemas.microsoft.com/office/drawing/2014/main" id="{01496C2F-49C6-4CEA-8535-63D3146917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742" y="3631096"/>
            <a:ext cx="3539179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5562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60521ED-FB24-48C0-A4EB-DEBA8E8FB9BC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788257"/>
          <a:ext cx="10905070" cy="528148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760182">
                  <a:extLst>
                    <a:ext uri="{9D8B030D-6E8A-4147-A177-3AD203B41FA5}">
                      <a16:colId xmlns:a16="http://schemas.microsoft.com/office/drawing/2014/main" val="514231495"/>
                    </a:ext>
                  </a:extLst>
                </a:gridCol>
                <a:gridCol w="1093933">
                  <a:extLst>
                    <a:ext uri="{9D8B030D-6E8A-4147-A177-3AD203B41FA5}">
                      <a16:colId xmlns:a16="http://schemas.microsoft.com/office/drawing/2014/main" val="48355457"/>
                    </a:ext>
                  </a:extLst>
                </a:gridCol>
                <a:gridCol w="807400">
                  <a:extLst>
                    <a:ext uri="{9D8B030D-6E8A-4147-A177-3AD203B41FA5}">
                      <a16:colId xmlns:a16="http://schemas.microsoft.com/office/drawing/2014/main" val="3842097464"/>
                    </a:ext>
                  </a:extLst>
                </a:gridCol>
                <a:gridCol w="1093933">
                  <a:extLst>
                    <a:ext uri="{9D8B030D-6E8A-4147-A177-3AD203B41FA5}">
                      <a16:colId xmlns:a16="http://schemas.microsoft.com/office/drawing/2014/main" val="2650824119"/>
                    </a:ext>
                  </a:extLst>
                </a:gridCol>
                <a:gridCol w="956895">
                  <a:extLst>
                    <a:ext uri="{9D8B030D-6E8A-4147-A177-3AD203B41FA5}">
                      <a16:colId xmlns:a16="http://schemas.microsoft.com/office/drawing/2014/main" val="580108986"/>
                    </a:ext>
                  </a:extLst>
                </a:gridCol>
                <a:gridCol w="1498816">
                  <a:extLst>
                    <a:ext uri="{9D8B030D-6E8A-4147-A177-3AD203B41FA5}">
                      <a16:colId xmlns:a16="http://schemas.microsoft.com/office/drawing/2014/main" val="639742250"/>
                    </a:ext>
                  </a:extLst>
                </a:gridCol>
                <a:gridCol w="685936">
                  <a:extLst>
                    <a:ext uri="{9D8B030D-6E8A-4147-A177-3AD203B41FA5}">
                      <a16:colId xmlns:a16="http://schemas.microsoft.com/office/drawing/2014/main" val="3495193872"/>
                    </a:ext>
                  </a:extLst>
                </a:gridCol>
                <a:gridCol w="626760">
                  <a:extLst>
                    <a:ext uri="{9D8B030D-6E8A-4147-A177-3AD203B41FA5}">
                      <a16:colId xmlns:a16="http://schemas.microsoft.com/office/drawing/2014/main" val="3484559876"/>
                    </a:ext>
                  </a:extLst>
                </a:gridCol>
                <a:gridCol w="589386">
                  <a:extLst>
                    <a:ext uri="{9D8B030D-6E8A-4147-A177-3AD203B41FA5}">
                      <a16:colId xmlns:a16="http://schemas.microsoft.com/office/drawing/2014/main" val="1061942302"/>
                    </a:ext>
                  </a:extLst>
                </a:gridCol>
                <a:gridCol w="791829">
                  <a:extLst>
                    <a:ext uri="{9D8B030D-6E8A-4147-A177-3AD203B41FA5}">
                      <a16:colId xmlns:a16="http://schemas.microsoft.com/office/drawing/2014/main" val="961202644"/>
                    </a:ext>
                  </a:extLst>
                </a:gridCol>
              </a:tblGrid>
              <a:tr h="68226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Sample Name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Breathe in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in std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Breathe out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out std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Respiratory Rate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RR Max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RR Min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RR std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Time Span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428156353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m04_Ventilation_Pre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100.3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-5.4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153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54925327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m04_Ventilation_Post1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99.9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49.5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96.6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3995324803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m04_Ventilation_Post2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80.1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23.2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-7.3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98.6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549622300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m05_Ventilation_Pre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96.9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30.9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-5.9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135.4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1087298092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m05_Ventilation_Post1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85.5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26.2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-7.7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122.5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883164300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m05_Ventilation_Post2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101.9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30.7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137.4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143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363030758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m12_Ventilation_Pre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162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44.2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219.2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228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216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405712005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m12_Ventilation_Post1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179.1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51.2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241.6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1042060470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m12_Ventilation_Post2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147.3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188.8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195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184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4078973914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m13_Ventilation_Pre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97.2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160.5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165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156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654770835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m13_Ventilation_Post1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89.6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21.7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-8.6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119.9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127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346415774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m13_Ventilation_Post2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91.2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26.6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114.2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124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7.8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1456592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7421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8D3939D-86E1-44C5-A943-09DE9F234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11" y="321734"/>
            <a:ext cx="5164746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1F2A67-2F5E-4C15-BD52-46FC79F61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336402"/>
            <a:ext cx="5112595" cy="287583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C0722E-01DA-4818-A172-48DFB74B0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2AF763-1395-4262-A0D5-862EFB69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500" y="3631096"/>
            <a:ext cx="4907662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567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Particle size of 2 Microns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325EE47-AF25-4FE9-9653-6ECFB416ADD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96912" y="2654212"/>
          <a:ext cx="9343077" cy="3709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862789140"/>
                    </a:ext>
                  </a:extLst>
                </a:gridCol>
                <a:gridCol w="1791654">
                  <a:extLst>
                    <a:ext uri="{9D8B030D-6E8A-4147-A177-3AD203B41FA5}">
                      <a16:colId xmlns:a16="http://schemas.microsoft.com/office/drawing/2014/main" val="1652821666"/>
                    </a:ext>
                  </a:extLst>
                </a:gridCol>
                <a:gridCol w="1629729">
                  <a:extLst>
                    <a:ext uri="{9D8B030D-6E8A-4147-A177-3AD203B41FA5}">
                      <a16:colId xmlns:a16="http://schemas.microsoft.com/office/drawing/2014/main" val="4165946296"/>
                    </a:ext>
                  </a:extLst>
                </a:gridCol>
                <a:gridCol w="1586865">
                  <a:extLst>
                    <a:ext uri="{9D8B030D-6E8A-4147-A177-3AD203B41FA5}">
                      <a16:colId xmlns:a16="http://schemas.microsoft.com/office/drawing/2014/main" val="3541523238"/>
                    </a:ext>
                  </a:extLst>
                </a:gridCol>
                <a:gridCol w="2506029">
                  <a:extLst>
                    <a:ext uri="{9D8B030D-6E8A-4147-A177-3AD203B41FA5}">
                      <a16:colId xmlns:a16="http://schemas.microsoft.com/office/drawing/2014/main" val="1866021357"/>
                    </a:ext>
                  </a:extLst>
                </a:gridCol>
              </a:tblGrid>
              <a:tr h="114414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589086281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m15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23.8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738966971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m17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332108807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439729996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m18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CD-1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47753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71767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fruit&#10;&#10;Description automatically generated">
            <a:extLst>
              <a:ext uri="{FF2B5EF4-FFF2-40B4-BE49-F238E27FC236}">
                <a16:creationId xmlns:a16="http://schemas.microsoft.com/office/drawing/2014/main" id="{CB417890-F68B-46F9-84AB-B952066B1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105" y="321734"/>
            <a:ext cx="4034958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indoor, table, tree&#10;&#10;Description automatically generated">
            <a:extLst>
              <a:ext uri="{FF2B5EF4-FFF2-40B4-BE49-F238E27FC236}">
                <a16:creationId xmlns:a16="http://schemas.microsoft.com/office/drawing/2014/main" id="{76E45F05-4996-40B9-9500-5903D01F13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904" y="321734"/>
            <a:ext cx="3700854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tree, table&#10;&#10;Description automatically generated">
            <a:extLst>
              <a:ext uri="{FF2B5EF4-FFF2-40B4-BE49-F238E27FC236}">
                <a16:creationId xmlns:a16="http://schemas.microsoft.com/office/drawing/2014/main" id="{FBC03F9E-F6F5-4636-8298-0D8B158667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739" y="3631096"/>
            <a:ext cx="3915688" cy="2760560"/>
          </a:xfrm>
          <a:prstGeom prst="rect">
            <a:avLst/>
          </a:prstGeom>
        </p:spPr>
      </p:pic>
      <p:pic>
        <p:nvPicPr>
          <p:cNvPr id="9" name="Picture 8" descr="A close up of a fruit&#10;&#10;Description automatically generated">
            <a:extLst>
              <a:ext uri="{FF2B5EF4-FFF2-40B4-BE49-F238E27FC236}">
                <a16:creationId xmlns:a16="http://schemas.microsoft.com/office/drawing/2014/main" id="{61686078-2C01-4924-8F51-411E974B67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180" y="3631096"/>
            <a:ext cx="3644303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758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B6C3F1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2D0975-C09D-4AAA-AB1A-E74057C7ED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5859670"/>
              </p:ext>
            </p:extLst>
          </p:nvPr>
        </p:nvGraphicFramePr>
        <p:xfrm>
          <a:off x="1611543" y="3088552"/>
          <a:ext cx="8913814" cy="2840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0168">
                  <a:extLst>
                    <a:ext uri="{9D8B030D-6E8A-4147-A177-3AD203B41FA5}">
                      <a16:colId xmlns:a16="http://schemas.microsoft.com/office/drawing/2014/main" val="2876937824"/>
                    </a:ext>
                  </a:extLst>
                </a:gridCol>
                <a:gridCol w="1759268">
                  <a:extLst>
                    <a:ext uri="{9D8B030D-6E8A-4147-A177-3AD203B41FA5}">
                      <a16:colId xmlns:a16="http://schemas.microsoft.com/office/drawing/2014/main" val="470607237"/>
                    </a:ext>
                  </a:extLst>
                </a:gridCol>
                <a:gridCol w="1619568">
                  <a:extLst>
                    <a:ext uri="{9D8B030D-6E8A-4147-A177-3AD203B41FA5}">
                      <a16:colId xmlns:a16="http://schemas.microsoft.com/office/drawing/2014/main" val="336026456"/>
                    </a:ext>
                  </a:extLst>
                </a:gridCol>
                <a:gridCol w="1525905">
                  <a:extLst>
                    <a:ext uri="{9D8B030D-6E8A-4147-A177-3AD203B41FA5}">
                      <a16:colId xmlns:a16="http://schemas.microsoft.com/office/drawing/2014/main" val="902670830"/>
                    </a:ext>
                  </a:extLst>
                </a:gridCol>
                <a:gridCol w="2668905">
                  <a:extLst>
                    <a:ext uri="{9D8B030D-6E8A-4147-A177-3AD203B41FA5}">
                      <a16:colId xmlns:a16="http://schemas.microsoft.com/office/drawing/2014/main" val="3328583853"/>
                    </a:ext>
                  </a:extLst>
                </a:gridCol>
              </a:tblGrid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912566784"/>
                  </a:ext>
                </a:extLst>
              </a:tr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19.5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797897319"/>
                  </a:ext>
                </a:extLst>
              </a:tr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346121072"/>
                  </a:ext>
                </a:extLst>
              </a:tr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N/A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09200419"/>
                  </a:ext>
                </a:extLst>
              </a:tr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1542360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09974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8D27C9-1C00-40A5-AAF4-05479FE6171E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813653"/>
          <a:ext cx="10905070" cy="5230694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733638">
                  <a:extLst>
                    <a:ext uri="{9D8B030D-6E8A-4147-A177-3AD203B41FA5}">
                      <a16:colId xmlns:a16="http://schemas.microsoft.com/office/drawing/2014/main" val="4210172961"/>
                    </a:ext>
                  </a:extLst>
                </a:gridCol>
                <a:gridCol w="1083412">
                  <a:extLst>
                    <a:ext uri="{9D8B030D-6E8A-4147-A177-3AD203B41FA5}">
                      <a16:colId xmlns:a16="http://schemas.microsoft.com/office/drawing/2014/main" val="1865594606"/>
                    </a:ext>
                  </a:extLst>
                </a:gridCol>
                <a:gridCol w="799635">
                  <a:extLst>
                    <a:ext uri="{9D8B030D-6E8A-4147-A177-3AD203B41FA5}">
                      <a16:colId xmlns:a16="http://schemas.microsoft.com/office/drawing/2014/main" val="94876791"/>
                    </a:ext>
                  </a:extLst>
                </a:gridCol>
                <a:gridCol w="1083412">
                  <a:extLst>
                    <a:ext uri="{9D8B030D-6E8A-4147-A177-3AD203B41FA5}">
                      <a16:colId xmlns:a16="http://schemas.microsoft.com/office/drawing/2014/main" val="1130251409"/>
                    </a:ext>
                  </a:extLst>
                </a:gridCol>
                <a:gridCol w="947693">
                  <a:extLst>
                    <a:ext uri="{9D8B030D-6E8A-4147-A177-3AD203B41FA5}">
                      <a16:colId xmlns:a16="http://schemas.microsoft.com/office/drawing/2014/main" val="1370359067"/>
                    </a:ext>
                  </a:extLst>
                </a:gridCol>
                <a:gridCol w="1484401">
                  <a:extLst>
                    <a:ext uri="{9D8B030D-6E8A-4147-A177-3AD203B41FA5}">
                      <a16:colId xmlns:a16="http://schemas.microsoft.com/office/drawing/2014/main" val="1295577832"/>
                    </a:ext>
                  </a:extLst>
                </a:gridCol>
                <a:gridCol w="679340">
                  <a:extLst>
                    <a:ext uri="{9D8B030D-6E8A-4147-A177-3AD203B41FA5}">
                      <a16:colId xmlns:a16="http://schemas.microsoft.com/office/drawing/2014/main" val="1322785694"/>
                    </a:ext>
                  </a:extLst>
                </a:gridCol>
                <a:gridCol w="620733">
                  <a:extLst>
                    <a:ext uri="{9D8B030D-6E8A-4147-A177-3AD203B41FA5}">
                      <a16:colId xmlns:a16="http://schemas.microsoft.com/office/drawing/2014/main" val="272517520"/>
                    </a:ext>
                  </a:extLst>
                </a:gridCol>
                <a:gridCol w="688592">
                  <a:extLst>
                    <a:ext uri="{9D8B030D-6E8A-4147-A177-3AD203B41FA5}">
                      <a16:colId xmlns:a16="http://schemas.microsoft.com/office/drawing/2014/main" val="2469797916"/>
                    </a:ext>
                  </a:extLst>
                </a:gridCol>
                <a:gridCol w="784214">
                  <a:extLst>
                    <a:ext uri="{9D8B030D-6E8A-4147-A177-3AD203B41FA5}">
                      <a16:colId xmlns:a16="http://schemas.microsoft.com/office/drawing/2014/main" val="1572747141"/>
                    </a:ext>
                  </a:extLst>
                </a:gridCol>
              </a:tblGrid>
              <a:tr h="67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Sample Name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Breathe in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in std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Breathe out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out std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Respiratory Rate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RR Max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RR Min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RR std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Time Span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3875446269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m15_Ventilation_Pre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123.1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37.8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221.9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229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214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4086585981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m15_Ventilation_Post1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105.7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35.1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182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188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177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4068670213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m15_Ventilation_Post2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115.8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39.3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190.9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188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3852305379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m16_Ventilation_Pre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157.8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60.5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285.6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330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262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20.7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1472617681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m16_Ventilation_Post1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157.5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62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281.2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273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4086244924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m16_Ventilation_Post2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163.2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63.6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270.1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258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6.6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980111070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m17_Ventilation_Pre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149.6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51.4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280.9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270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2822292790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m17_Ventilation_Post1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110.8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43.5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238.9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264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226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8.3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1999469621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m17_Ventilation_Post2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87.4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197.2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230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172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2016296689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m18_Ventilation_Pre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152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44.6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243.9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246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241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3218552662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m18_Ventilation_Post1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101.3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29.2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198.9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203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3822845260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m18_Ventilation_Post2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110.9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31.5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201.2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204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1758139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24557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47C1F0-5074-4BE6-A012-87348771C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11" y="321734"/>
            <a:ext cx="5164746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1AC094-0BE6-4763-B0A5-7342EB604D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019" y="321734"/>
            <a:ext cx="5054624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994A8-B050-4D18-8CDA-42A9DBFBF7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498048E-94B2-4206-8548-239F90FE8C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500" y="3631096"/>
            <a:ext cx="4907662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3796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C57Bl/6 with different particle size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C64351F-1724-4A20-A41C-9DA6D7E2C8F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20040" y="2664887"/>
          <a:ext cx="11496824" cy="3687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1538">
                  <a:extLst>
                    <a:ext uri="{9D8B030D-6E8A-4147-A177-3AD203B41FA5}">
                      <a16:colId xmlns:a16="http://schemas.microsoft.com/office/drawing/2014/main" val="1326210220"/>
                    </a:ext>
                  </a:extLst>
                </a:gridCol>
                <a:gridCol w="2206919">
                  <a:extLst>
                    <a:ext uri="{9D8B030D-6E8A-4147-A177-3AD203B41FA5}">
                      <a16:colId xmlns:a16="http://schemas.microsoft.com/office/drawing/2014/main" val="877921256"/>
                    </a:ext>
                  </a:extLst>
                </a:gridCol>
                <a:gridCol w="2012414">
                  <a:extLst>
                    <a:ext uri="{9D8B030D-6E8A-4147-A177-3AD203B41FA5}">
                      <a16:colId xmlns:a16="http://schemas.microsoft.com/office/drawing/2014/main" val="3583246493"/>
                    </a:ext>
                  </a:extLst>
                </a:gridCol>
                <a:gridCol w="1960925">
                  <a:extLst>
                    <a:ext uri="{9D8B030D-6E8A-4147-A177-3AD203B41FA5}">
                      <a16:colId xmlns:a16="http://schemas.microsoft.com/office/drawing/2014/main" val="3698301562"/>
                    </a:ext>
                  </a:extLst>
                </a:gridCol>
                <a:gridCol w="3065028">
                  <a:extLst>
                    <a:ext uri="{9D8B030D-6E8A-4147-A177-3AD203B41FA5}">
                      <a16:colId xmlns:a16="http://schemas.microsoft.com/office/drawing/2014/main" val="4214013649"/>
                    </a:ext>
                  </a:extLst>
                </a:gridCol>
              </a:tblGrid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Name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Strain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Gender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Weight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Particle_Size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137382260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m08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F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23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307057138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m07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24.1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728279638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m14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NaN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556548528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m17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F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NaN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37581662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m16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22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0466786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0419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fruit&#10;&#10;Description automatically generated">
            <a:extLst>
              <a:ext uri="{FF2B5EF4-FFF2-40B4-BE49-F238E27FC236}">
                <a16:creationId xmlns:a16="http://schemas.microsoft.com/office/drawing/2014/main" id="{B62F608A-35F7-4EA3-B722-5D0C46B0B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632" y="321734"/>
            <a:ext cx="3925904" cy="2905170"/>
          </a:xfrm>
          <a:prstGeom prst="rect">
            <a:avLst/>
          </a:prstGeom>
        </p:spPr>
      </p:pic>
      <p:pic>
        <p:nvPicPr>
          <p:cNvPr id="9" name="Picture 8" descr="A picture containing tree, sky, table, indoor&#10;&#10;Description automatically generated">
            <a:extLst>
              <a:ext uri="{FF2B5EF4-FFF2-40B4-BE49-F238E27FC236}">
                <a16:creationId xmlns:a16="http://schemas.microsoft.com/office/drawing/2014/main" id="{E3DC1436-6160-4ECF-812B-C545C5E1A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91" y="3631096"/>
            <a:ext cx="3794584" cy="276056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tomato&#10;&#10;Description automatically generated">
            <a:extLst>
              <a:ext uri="{FF2B5EF4-FFF2-40B4-BE49-F238E27FC236}">
                <a16:creationId xmlns:a16="http://schemas.microsoft.com/office/drawing/2014/main" id="{85518298-BDE8-4E62-8CA5-174C9C195D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328442"/>
            <a:ext cx="5426764" cy="405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996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table, tree&#10;&#10;Description automatically generated">
            <a:extLst>
              <a:ext uri="{FF2B5EF4-FFF2-40B4-BE49-F238E27FC236}">
                <a16:creationId xmlns:a16="http://schemas.microsoft.com/office/drawing/2014/main" id="{79C3A90F-05DD-482E-911B-51BB522903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52022"/>
            <a:ext cx="5291666" cy="4153956"/>
          </a:xfrm>
          <a:prstGeom prst="rect">
            <a:avLst/>
          </a:prstGeom>
        </p:spPr>
      </p:pic>
      <p:pic>
        <p:nvPicPr>
          <p:cNvPr id="3" name="Picture 2" descr="A picture containing indoor, tree, table&#10;&#10;Description automatically generated">
            <a:extLst>
              <a:ext uri="{FF2B5EF4-FFF2-40B4-BE49-F238E27FC236}">
                <a16:creationId xmlns:a16="http://schemas.microsoft.com/office/drawing/2014/main" id="{44E5140D-4A9D-460D-9665-B6ECE5AB04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5" y="1563687"/>
            <a:ext cx="5291667" cy="373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482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ABD217B-3C7E-4DC0-A410-09C4C44EEFA8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941447"/>
          <a:ext cx="10905071" cy="4975112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803829">
                  <a:extLst>
                    <a:ext uri="{9D8B030D-6E8A-4147-A177-3AD203B41FA5}">
                      <a16:colId xmlns:a16="http://schemas.microsoft.com/office/drawing/2014/main" val="4167136767"/>
                    </a:ext>
                  </a:extLst>
                </a:gridCol>
                <a:gridCol w="1191571">
                  <a:extLst>
                    <a:ext uri="{9D8B030D-6E8A-4147-A177-3AD203B41FA5}">
                      <a16:colId xmlns:a16="http://schemas.microsoft.com/office/drawing/2014/main" val="1856872374"/>
                    </a:ext>
                  </a:extLst>
                </a:gridCol>
                <a:gridCol w="722483">
                  <a:extLst>
                    <a:ext uri="{9D8B030D-6E8A-4147-A177-3AD203B41FA5}">
                      <a16:colId xmlns:a16="http://schemas.microsoft.com/office/drawing/2014/main" val="959690622"/>
                    </a:ext>
                  </a:extLst>
                </a:gridCol>
                <a:gridCol w="1191571">
                  <a:extLst>
                    <a:ext uri="{9D8B030D-6E8A-4147-A177-3AD203B41FA5}">
                      <a16:colId xmlns:a16="http://schemas.microsoft.com/office/drawing/2014/main" val="825295023"/>
                    </a:ext>
                  </a:extLst>
                </a:gridCol>
                <a:gridCol w="766350">
                  <a:extLst>
                    <a:ext uri="{9D8B030D-6E8A-4147-A177-3AD203B41FA5}">
                      <a16:colId xmlns:a16="http://schemas.microsoft.com/office/drawing/2014/main" val="2963108621"/>
                    </a:ext>
                  </a:extLst>
                </a:gridCol>
                <a:gridCol w="2104144">
                  <a:extLst>
                    <a:ext uri="{9D8B030D-6E8A-4147-A177-3AD203B41FA5}">
                      <a16:colId xmlns:a16="http://schemas.microsoft.com/office/drawing/2014/main" val="2288471888"/>
                    </a:ext>
                  </a:extLst>
                </a:gridCol>
                <a:gridCol w="795712">
                  <a:extLst>
                    <a:ext uri="{9D8B030D-6E8A-4147-A177-3AD203B41FA5}">
                      <a16:colId xmlns:a16="http://schemas.microsoft.com/office/drawing/2014/main" val="2192599507"/>
                    </a:ext>
                  </a:extLst>
                </a:gridCol>
                <a:gridCol w="759010">
                  <a:extLst>
                    <a:ext uri="{9D8B030D-6E8A-4147-A177-3AD203B41FA5}">
                      <a16:colId xmlns:a16="http://schemas.microsoft.com/office/drawing/2014/main" val="3794969847"/>
                    </a:ext>
                  </a:extLst>
                </a:gridCol>
                <a:gridCol w="722483">
                  <a:extLst>
                    <a:ext uri="{9D8B030D-6E8A-4147-A177-3AD203B41FA5}">
                      <a16:colId xmlns:a16="http://schemas.microsoft.com/office/drawing/2014/main" val="880584026"/>
                    </a:ext>
                  </a:extLst>
                </a:gridCol>
                <a:gridCol w="847918">
                  <a:extLst>
                    <a:ext uri="{9D8B030D-6E8A-4147-A177-3AD203B41FA5}">
                      <a16:colId xmlns:a16="http://schemas.microsoft.com/office/drawing/2014/main" val="301215139"/>
                    </a:ext>
                  </a:extLst>
                </a:gridCol>
              </a:tblGrid>
              <a:tr h="73851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Sample Name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Breathe in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in std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Breathe out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out std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Respiratory Rate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RR Max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RR Min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RR std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Time Span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013690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m07_Ventilation_Pre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162.5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57.7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272.3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317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898159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m07_Ventilation_Post1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119.1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45.5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218.9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231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2918471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m07_Ventilation_Post2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125.3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47.9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224.6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234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7799797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m08_Ventilation_Pre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164.7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57.8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240.6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237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435590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m08_Ventilation_Post1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133.9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51.4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210.6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194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8561129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m08_Ventilation_Post2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131.3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51.3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194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65979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m14_Ventilation_Pre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178.5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57.2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259.2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267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2501306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m14_Ventilation_Post1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162.6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56.5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253.3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258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842964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m14_Ventilation_Post2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135.6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50.3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215.3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227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07679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2266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44DFF96-27C3-40C9-B17F-B1DEECEBB69D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1419810"/>
          <a:ext cx="10905070" cy="4018382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361244">
                  <a:extLst>
                    <a:ext uri="{9D8B030D-6E8A-4147-A177-3AD203B41FA5}">
                      <a16:colId xmlns:a16="http://schemas.microsoft.com/office/drawing/2014/main" val="705705506"/>
                    </a:ext>
                  </a:extLst>
                </a:gridCol>
                <a:gridCol w="1120031">
                  <a:extLst>
                    <a:ext uri="{9D8B030D-6E8A-4147-A177-3AD203B41FA5}">
                      <a16:colId xmlns:a16="http://schemas.microsoft.com/office/drawing/2014/main" val="2763874713"/>
                    </a:ext>
                  </a:extLst>
                </a:gridCol>
                <a:gridCol w="818614">
                  <a:extLst>
                    <a:ext uri="{9D8B030D-6E8A-4147-A177-3AD203B41FA5}">
                      <a16:colId xmlns:a16="http://schemas.microsoft.com/office/drawing/2014/main" val="157233114"/>
                    </a:ext>
                  </a:extLst>
                </a:gridCol>
                <a:gridCol w="1120031">
                  <a:extLst>
                    <a:ext uri="{9D8B030D-6E8A-4147-A177-3AD203B41FA5}">
                      <a16:colId xmlns:a16="http://schemas.microsoft.com/office/drawing/2014/main" val="1314643646"/>
                    </a:ext>
                  </a:extLst>
                </a:gridCol>
                <a:gridCol w="749057">
                  <a:extLst>
                    <a:ext uri="{9D8B030D-6E8A-4147-A177-3AD203B41FA5}">
                      <a16:colId xmlns:a16="http://schemas.microsoft.com/office/drawing/2014/main" val="3447847401"/>
                    </a:ext>
                  </a:extLst>
                </a:gridCol>
                <a:gridCol w="1419900">
                  <a:extLst>
                    <a:ext uri="{9D8B030D-6E8A-4147-A177-3AD203B41FA5}">
                      <a16:colId xmlns:a16="http://schemas.microsoft.com/office/drawing/2014/main" val="1369838702"/>
                    </a:ext>
                  </a:extLst>
                </a:gridCol>
                <a:gridCol w="829435">
                  <a:extLst>
                    <a:ext uri="{9D8B030D-6E8A-4147-A177-3AD203B41FA5}">
                      <a16:colId xmlns:a16="http://schemas.microsoft.com/office/drawing/2014/main" val="500942813"/>
                    </a:ext>
                  </a:extLst>
                </a:gridCol>
                <a:gridCol w="795429">
                  <a:extLst>
                    <a:ext uri="{9D8B030D-6E8A-4147-A177-3AD203B41FA5}">
                      <a16:colId xmlns:a16="http://schemas.microsoft.com/office/drawing/2014/main" val="3312169191"/>
                    </a:ext>
                  </a:extLst>
                </a:gridCol>
                <a:gridCol w="818614">
                  <a:extLst>
                    <a:ext uri="{9D8B030D-6E8A-4147-A177-3AD203B41FA5}">
                      <a16:colId xmlns:a16="http://schemas.microsoft.com/office/drawing/2014/main" val="2331358792"/>
                    </a:ext>
                  </a:extLst>
                </a:gridCol>
                <a:gridCol w="872715">
                  <a:extLst>
                    <a:ext uri="{9D8B030D-6E8A-4147-A177-3AD203B41FA5}">
                      <a16:colId xmlns:a16="http://schemas.microsoft.com/office/drawing/2014/main" val="757987097"/>
                    </a:ext>
                  </a:extLst>
                </a:gridCol>
              </a:tblGrid>
              <a:tr h="77756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Sample Name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in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 std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out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out std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Respiratory Rate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Max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Min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std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Time Span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272134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m16_Ventilation_Pre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157.8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60.5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285.6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330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262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784449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m16_Ventilation_Post1</a:t>
                      </a:r>
                    </a:p>
                  </a:txBody>
                  <a:tcPr marL="222584" marR="133550" marT="133550" marB="13355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157.5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281.2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037176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m16_Ventilation_Post2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163.2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63.6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270.1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918486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m17_Ventilation_Pre</a:t>
                      </a:r>
                    </a:p>
                  </a:txBody>
                  <a:tcPr marL="222584" marR="133550" marT="133550" marB="13355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149.6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51.4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280.9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270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4336964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m17_Ventilation_Post1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110.8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43.5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238.9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264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226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8.3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7186419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m17_Ventilation_Post2</a:t>
                      </a:r>
                    </a:p>
                  </a:txBody>
                  <a:tcPr marL="222584" marR="133550" marT="133550" marB="13355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87.4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197.2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230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184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459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539AB7-BB5D-485E-975E-DA78E51B8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2436737"/>
            <a:ext cx="3517119" cy="197837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DD953F2-2885-4536-B6FA-FEE3B3B35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2431049"/>
            <a:ext cx="3537345" cy="198975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1B7BD37-4267-42BB-BB00-2E867F9A59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36" y="2436738"/>
            <a:ext cx="3517120" cy="197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124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9D64A2EC-6BB5-4864-BB31-D80E001E9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940719"/>
            <a:ext cx="5291666" cy="29765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9310E8-A75F-4EC4-868E-1C0356557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5" y="1940719"/>
            <a:ext cx="5291667" cy="297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015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tomato&#10;&#10;Description automatically generated">
            <a:extLst>
              <a:ext uri="{FF2B5EF4-FFF2-40B4-BE49-F238E27FC236}">
                <a16:creationId xmlns:a16="http://schemas.microsoft.com/office/drawing/2014/main" id="{99353E08-E512-4088-A162-3634A1704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780" y="321734"/>
            <a:ext cx="3797607" cy="2905170"/>
          </a:xfrm>
          <a:prstGeom prst="rect">
            <a:avLst/>
          </a:prstGeom>
        </p:spPr>
      </p:pic>
      <p:sp>
        <p:nvSpPr>
          <p:cNvPr id="20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fruit&#10;&#10;Description automatically generated">
            <a:extLst>
              <a:ext uri="{FF2B5EF4-FFF2-40B4-BE49-F238E27FC236}">
                <a16:creationId xmlns:a16="http://schemas.microsoft.com/office/drawing/2014/main" id="{9247CCCC-5281-4B23-914F-1B97A8FE8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616" y="321734"/>
            <a:ext cx="3273431" cy="2905170"/>
          </a:xfrm>
          <a:prstGeom prst="rect">
            <a:avLst/>
          </a:prstGeom>
        </p:spPr>
      </p:pic>
      <p:sp>
        <p:nvSpPr>
          <p:cNvPr id="21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ree, tomato&#10;&#10;Description automatically generated">
            <a:extLst>
              <a:ext uri="{FF2B5EF4-FFF2-40B4-BE49-F238E27FC236}">
                <a16:creationId xmlns:a16="http://schemas.microsoft.com/office/drawing/2014/main" id="{192A6123-0F7D-47C7-9F3B-94B7E7DA7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527" y="3631096"/>
            <a:ext cx="3888112" cy="2760560"/>
          </a:xfrm>
          <a:prstGeom prst="rect">
            <a:avLst/>
          </a:prstGeom>
        </p:spPr>
      </p:pic>
      <p:pic>
        <p:nvPicPr>
          <p:cNvPr id="9" name="Picture 8" descr="A picture containing tree, apple, indoor, table&#10;&#10;Description automatically generated">
            <a:extLst>
              <a:ext uri="{FF2B5EF4-FFF2-40B4-BE49-F238E27FC236}">
                <a16:creationId xmlns:a16="http://schemas.microsoft.com/office/drawing/2014/main" id="{8ADAF898-0B40-4F03-B8D0-4BDB7C378A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234" y="3631096"/>
            <a:ext cx="3238194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989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9F6734E-09EF-49D0-AD72-2D464E0241DC}"/>
              </a:ext>
            </a:extLst>
          </p:cNvPr>
          <p:cNvGraphicFramePr>
            <a:graphicFrameLocks noGrp="1"/>
          </p:cNvGraphicFramePr>
          <p:nvPr/>
        </p:nvGraphicFramePr>
        <p:xfrm>
          <a:off x="1146439" y="643466"/>
          <a:ext cx="9899125" cy="557107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796998">
                  <a:extLst>
                    <a:ext uri="{9D8B030D-6E8A-4147-A177-3AD203B41FA5}">
                      <a16:colId xmlns:a16="http://schemas.microsoft.com/office/drawing/2014/main" val="2179775329"/>
                    </a:ext>
                  </a:extLst>
                </a:gridCol>
                <a:gridCol w="1009462">
                  <a:extLst>
                    <a:ext uri="{9D8B030D-6E8A-4147-A177-3AD203B41FA5}">
                      <a16:colId xmlns:a16="http://schemas.microsoft.com/office/drawing/2014/main" val="33750279"/>
                    </a:ext>
                  </a:extLst>
                </a:gridCol>
                <a:gridCol w="703122">
                  <a:extLst>
                    <a:ext uri="{9D8B030D-6E8A-4147-A177-3AD203B41FA5}">
                      <a16:colId xmlns:a16="http://schemas.microsoft.com/office/drawing/2014/main" val="2695332084"/>
                    </a:ext>
                  </a:extLst>
                </a:gridCol>
                <a:gridCol w="1106736">
                  <a:extLst>
                    <a:ext uri="{9D8B030D-6E8A-4147-A177-3AD203B41FA5}">
                      <a16:colId xmlns:a16="http://schemas.microsoft.com/office/drawing/2014/main" val="1563370013"/>
                    </a:ext>
                  </a:extLst>
                </a:gridCol>
                <a:gridCol w="800395">
                  <a:extLst>
                    <a:ext uri="{9D8B030D-6E8A-4147-A177-3AD203B41FA5}">
                      <a16:colId xmlns:a16="http://schemas.microsoft.com/office/drawing/2014/main" val="2474116565"/>
                    </a:ext>
                  </a:extLst>
                </a:gridCol>
                <a:gridCol w="1401308">
                  <a:extLst>
                    <a:ext uri="{9D8B030D-6E8A-4147-A177-3AD203B41FA5}">
                      <a16:colId xmlns:a16="http://schemas.microsoft.com/office/drawing/2014/main" val="2835485691"/>
                    </a:ext>
                  </a:extLst>
                </a:gridCol>
                <a:gridCol w="840349">
                  <a:extLst>
                    <a:ext uri="{9D8B030D-6E8A-4147-A177-3AD203B41FA5}">
                      <a16:colId xmlns:a16="http://schemas.microsoft.com/office/drawing/2014/main" val="910421749"/>
                    </a:ext>
                  </a:extLst>
                </a:gridCol>
                <a:gridCol w="815674">
                  <a:extLst>
                    <a:ext uri="{9D8B030D-6E8A-4147-A177-3AD203B41FA5}">
                      <a16:colId xmlns:a16="http://schemas.microsoft.com/office/drawing/2014/main" val="1341766035"/>
                    </a:ext>
                  </a:extLst>
                </a:gridCol>
                <a:gridCol w="755317">
                  <a:extLst>
                    <a:ext uri="{9D8B030D-6E8A-4147-A177-3AD203B41FA5}">
                      <a16:colId xmlns:a16="http://schemas.microsoft.com/office/drawing/2014/main" val="610861299"/>
                    </a:ext>
                  </a:extLst>
                </a:gridCol>
                <a:gridCol w="669764">
                  <a:extLst>
                    <a:ext uri="{9D8B030D-6E8A-4147-A177-3AD203B41FA5}">
                      <a16:colId xmlns:a16="http://schemas.microsoft.com/office/drawing/2014/main" val="4013303836"/>
                    </a:ext>
                  </a:extLst>
                </a:gridCol>
              </a:tblGrid>
              <a:tr h="59673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Sample Name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in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 std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out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out std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Respiratory Rate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Max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Min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std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Time Span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392592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m01_Ventilation_Pre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73.4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180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0451293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m01_Ventilation_Post1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81.5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168.2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378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m01_Ventilation_Post2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76.3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-8.2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159.1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973413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m02_Ventilation_Pre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71.6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29.6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158.4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188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38820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m02_Ventilation_Post1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41.3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140.1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8595180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m02_Ventilation_Post2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60.8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158.5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7033493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m06_Ventilation_Pre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45.6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14.2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132.7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139235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m06_Ventilation_Post1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55.2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-7.6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133.7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257417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m06_Ventilation_Post2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116.7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36.1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203.1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2776593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m11_Ventilation_Pre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106.4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41.1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259.1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2827556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m11_Ventilation_Post1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73.2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-8.8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203.1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184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006174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m11_Ventilation_Post2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99.6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33.5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-8.9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231.5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223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1058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39471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940D079-CFF9-431C-B3DE-6B5FF169C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11" y="321734"/>
            <a:ext cx="5164746" cy="290517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B2035A6-88ED-4B86-9B28-3A7D3C9C3D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336402"/>
            <a:ext cx="5112595" cy="287583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150E8D-66D2-4D9E-8909-676F46E5CC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9CB5BA-5CE3-470D-B30C-205D353BBE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500" y="3631096"/>
            <a:ext cx="4907662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2660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BALB/C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4FDA8CF-3F89-4BF1-90D6-3204A65C7BA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89304" y="2974823"/>
          <a:ext cx="9158292" cy="3067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7329">
                  <a:extLst>
                    <a:ext uri="{9D8B030D-6E8A-4147-A177-3AD203B41FA5}">
                      <a16:colId xmlns:a16="http://schemas.microsoft.com/office/drawing/2014/main" val="458143025"/>
                    </a:ext>
                  </a:extLst>
                </a:gridCol>
                <a:gridCol w="1758315">
                  <a:extLst>
                    <a:ext uri="{9D8B030D-6E8A-4147-A177-3AD203B41FA5}">
                      <a16:colId xmlns:a16="http://schemas.microsoft.com/office/drawing/2014/main" val="1346444916"/>
                    </a:ext>
                  </a:extLst>
                </a:gridCol>
                <a:gridCol w="1753554">
                  <a:extLst>
                    <a:ext uri="{9D8B030D-6E8A-4147-A177-3AD203B41FA5}">
                      <a16:colId xmlns:a16="http://schemas.microsoft.com/office/drawing/2014/main" val="2022125096"/>
                    </a:ext>
                  </a:extLst>
                </a:gridCol>
                <a:gridCol w="1663065">
                  <a:extLst>
                    <a:ext uri="{9D8B030D-6E8A-4147-A177-3AD203B41FA5}">
                      <a16:colId xmlns:a16="http://schemas.microsoft.com/office/drawing/2014/main" val="3103763920"/>
                    </a:ext>
                  </a:extLst>
                </a:gridCol>
                <a:gridCol w="2506029">
                  <a:extLst>
                    <a:ext uri="{9D8B030D-6E8A-4147-A177-3AD203B41FA5}">
                      <a16:colId xmlns:a16="http://schemas.microsoft.com/office/drawing/2014/main" val="3831063619"/>
                    </a:ext>
                  </a:extLst>
                </a:gridCol>
              </a:tblGrid>
              <a:tr h="114414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335329324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m09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BALB/c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23.7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4209675718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m10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BALB/c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N/A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99218269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m03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BALB/c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23.8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703645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60557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fruit&#10;&#10;Description automatically generated">
            <a:extLst>
              <a:ext uri="{FF2B5EF4-FFF2-40B4-BE49-F238E27FC236}">
                <a16:creationId xmlns:a16="http://schemas.microsoft.com/office/drawing/2014/main" id="{B6F6E6E5-E606-4E21-AA8A-D113B56921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805" y="321734"/>
            <a:ext cx="3899557" cy="2905170"/>
          </a:xfrm>
          <a:prstGeom prst="rect">
            <a:avLst/>
          </a:prstGeom>
        </p:spPr>
      </p:pic>
      <p:pic>
        <p:nvPicPr>
          <p:cNvPr id="5" name="Picture 4" descr="A close up of a fruit&#10;&#10;Description automatically generated">
            <a:extLst>
              <a:ext uri="{FF2B5EF4-FFF2-40B4-BE49-F238E27FC236}">
                <a16:creationId xmlns:a16="http://schemas.microsoft.com/office/drawing/2014/main" id="{B8E0EA88-50A0-4F57-A22A-019E4745E1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242" y="3631096"/>
            <a:ext cx="3768682" cy="2760560"/>
          </a:xfrm>
          <a:prstGeom prst="rect">
            <a:avLst/>
          </a:prstGeom>
        </p:spPr>
      </p:pic>
      <p:sp>
        <p:nvSpPr>
          <p:cNvPr id="16" name="Rectangle 11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fruit&#10;&#10;Description automatically generated">
            <a:extLst>
              <a:ext uri="{FF2B5EF4-FFF2-40B4-BE49-F238E27FC236}">
                <a16:creationId xmlns:a16="http://schemas.microsoft.com/office/drawing/2014/main" id="{9801AFA8-9483-4312-9243-03E5AD334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199556"/>
            <a:ext cx="5426764" cy="431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8215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C16CE9E-563D-47E5-B5EA-1C896A434A14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1152991"/>
          <a:ext cx="10905070" cy="455202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040957">
                  <a:extLst>
                    <a:ext uri="{9D8B030D-6E8A-4147-A177-3AD203B41FA5}">
                      <a16:colId xmlns:a16="http://schemas.microsoft.com/office/drawing/2014/main" val="1204748628"/>
                    </a:ext>
                  </a:extLst>
                </a:gridCol>
                <a:gridCol w="1210279">
                  <a:extLst>
                    <a:ext uri="{9D8B030D-6E8A-4147-A177-3AD203B41FA5}">
                      <a16:colId xmlns:a16="http://schemas.microsoft.com/office/drawing/2014/main" val="2006823602"/>
                    </a:ext>
                  </a:extLst>
                </a:gridCol>
                <a:gridCol w="743426">
                  <a:extLst>
                    <a:ext uri="{9D8B030D-6E8A-4147-A177-3AD203B41FA5}">
                      <a16:colId xmlns:a16="http://schemas.microsoft.com/office/drawing/2014/main" val="231070812"/>
                    </a:ext>
                  </a:extLst>
                </a:gridCol>
                <a:gridCol w="1210279">
                  <a:extLst>
                    <a:ext uri="{9D8B030D-6E8A-4147-A177-3AD203B41FA5}">
                      <a16:colId xmlns:a16="http://schemas.microsoft.com/office/drawing/2014/main" val="1036958114"/>
                    </a:ext>
                  </a:extLst>
                </a:gridCol>
                <a:gridCol w="775622">
                  <a:extLst>
                    <a:ext uri="{9D8B030D-6E8A-4147-A177-3AD203B41FA5}">
                      <a16:colId xmlns:a16="http://schemas.microsoft.com/office/drawing/2014/main" val="2968971421"/>
                    </a:ext>
                  </a:extLst>
                </a:gridCol>
                <a:gridCol w="1558005">
                  <a:extLst>
                    <a:ext uri="{9D8B030D-6E8A-4147-A177-3AD203B41FA5}">
                      <a16:colId xmlns:a16="http://schemas.microsoft.com/office/drawing/2014/main" val="3190889885"/>
                    </a:ext>
                  </a:extLst>
                </a:gridCol>
                <a:gridCol w="870602">
                  <a:extLst>
                    <a:ext uri="{9D8B030D-6E8A-4147-A177-3AD203B41FA5}">
                      <a16:colId xmlns:a16="http://schemas.microsoft.com/office/drawing/2014/main" val="2389395287"/>
                    </a:ext>
                  </a:extLst>
                </a:gridCol>
                <a:gridCol w="830357">
                  <a:extLst>
                    <a:ext uri="{9D8B030D-6E8A-4147-A177-3AD203B41FA5}">
                      <a16:colId xmlns:a16="http://schemas.microsoft.com/office/drawing/2014/main" val="3794950373"/>
                    </a:ext>
                  </a:extLst>
                </a:gridCol>
                <a:gridCol w="743426">
                  <a:extLst>
                    <a:ext uri="{9D8B030D-6E8A-4147-A177-3AD203B41FA5}">
                      <a16:colId xmlns:a16="http://schemas.microsoft.com/office/drawing/2014/main" val="1258157200"/>
                    </a:ext>
                  </a:extLst>
                </a:gridCol>
                <a:gridCol w="922117">
                  <a:extLst>
                    <a:ext uri="{9D8B030D-6E8A-4147-A177-3AD203B41FA5}">
                      <a16:colId xmlns:a16="http://schemas.microsoft.com/office/drawing/2014/main" val="465381423"/>
                    </a:ext>
                  </a:extLst>
                </a:gridCol>
              </a:tblGrid>
              <a:tr h="770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Sample Name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Breathe in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in std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Breathe out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out std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Respiratory Rate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RR Max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RR Min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RR std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Time Span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3810833799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m03_Ventilation_Pre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113.8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36.3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-6.5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278.5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282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274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512446333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m03_Ventilation_Post1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122.6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41.9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-6.4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303.7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320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295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7.6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2588220896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m03_Ventilation_Post2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56.2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19.6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-9.3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178.7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188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168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767246687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m09_Ventilation_Pre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120.4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37.4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221.7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245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208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4200845978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m09_Ventilation_Post1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113.5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216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231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205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7.5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1724617183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m09_Ventilation_Post2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151.6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52.3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-4.9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234.5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260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222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3720523646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m10_Ventilation_Pre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146.5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45.9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236.4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240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232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1036304581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m10_Ventilation_Post1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113.4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40.8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228.8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254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213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10.5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3967593914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m10_Ventilation_Post2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115.1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41.3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229.8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261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210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16.6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3.9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19663652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2073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31AB4F-81FE-4920-8085-7EF32D62D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2436737"/>
            <a:ext cx="3517119" cy="197837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E4140F7-881D-4772-91C9-9226CBA1B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2431049"/>
            <a:ext cx="3537345" cy="198975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B79CFAD-60C9-48A7-9F3C-CF72ADA23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36" y="2436738"/>
            <a:ext cx="3517120" cy="197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929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1394</Words>
  <Application>Microsoft Office PowerPoint</Application>
  <PresentationFormat>Widescreen</PresentationFormat>
  <Paragraphs>913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LAPD Dataset Summary</vt:lpstr>
      <vt:lpstr>Strain B6C3F1</vt:lpstr>
      <vt:lpstr>PowerPoint Presentation</vt:lpstr>
      <vt:lpstr>PowerPoint Presentation</vt:lpstr>
      <vt:lpstr>PowerPoint Presentation</vt:lpstr>
      <vt:lpstr>Strain BALB/C</vt:lpstr>
      <vt:lpstr>PowerPoint Presentation</vt:lpstr>
      <vt:lpstr>PowerPoint Presentation</vt:lpstr>
      <vt:lpstr>PowerPoint Presentation</vt:lpstr>
      <vt:lpstr>Strain C57BL/6 </vt:lpstr>
      <vt:lpstr>PowerPoint Presentation</vt:lpstr>
      <vt:lpstr>PowerPoint Presentation</vt:lpstr>
      <vt:lpstr>PowerPoint Presentation</vt:lpstr>
      <vt:lpstr>Strain CD-1</vt:lpstr>
      <vt:lpstr>PowerPoint Presentation</vt:lpstr>
      <vt:lpstr>PowerPoint Presentation</vt:lpstr>
      <vt:lpstr>PowerPoint Presentation</vt:lpstr>
      <vt:lpstr>Particle size of 2 Microns</vt:lpstr>
      <vt:lpstr>PowerPoint Presentation</vt:lpstr>
      <vt:lpstr>PowerPoint Presentation</vt:lpstr>
      <vt:lpstr>PowerPoint Presentation</vt:lpstr>
      <vt:lpstr>Strain C57Bl/6 with different particle size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LAPD Dataset Summary</dc:title>
  <dc:creator>Wanjun Gu</dc:creator>
  <cp:lastModifiedBy>Wanjun Gu</cp:lastModifiedBy>
  <cp:revision>2</cp:revision>
  <dcterms:created xsi:type="dcterms:W3CDTF">2019-04-18T17:00:48Z</dcterms:created>
  <dcterms:modified xsi:type="dcterms:W3CDTF">2019-04-18T17:01:37Z</dcterms:modified>
</cp:coreProperties>
</file>